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commentAuthors.xml" ContentType="application/vnd.openxmlformats-officedocument.presentationml.commentAuthors+xml"/>
  <Override PartName="/ppt/slides/slide13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5.xml" ContentType="application/vnd.openxmlformats-officedocument.presentationml.slide+xml"/>
  <Override PartName="/ppt/slides/slide15.xml" ContentType="application/vnd.openxmlformats-officedocument.presentationml.slide+xml"/>
  <Override PartName="/ppt/slides/slide1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slideLayouts/slideLayout6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autoCompressPictures="0" embedTrueTypeFonts="1">
  <p:sldMasterIdLst>
    <p:sldMasterId id="2147483648" r:id="rId1"/>
  </p:sldMasterIdLst>
  <p:notesMasterIdLst>
    <p:notesMasterId r:id="rId19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</p:sldIdLst>
  <p:sldSz cx="15119350" cy="10691813"/>
  <p:notesSz cx="6797675" cy="9926638"/>
  <p:defaultTextStyle>
    <a:defPPr>
      <a:defRPr lang="ru-RU"/>
    </a:defPPr>
    <a:lvl1pPr marL="0" algn="l" defTabSz="1292937" rtl="0" eaLnBrk="1" latinLnBrk="0" hangingPunct="1">
      <a:defRPr sz="2545" kern="1200">
        <a:solidFill>
          <a:schemeClr val="tx1"/>
        </a:solidFill>
        <a:latin typeface="+mn-lt"/>
        <a:ea typeface="+mn-ea"/>
        <a:cs typeface="+mn-cs"/>
      </a:defRPr>
    </a:lvl1pPr>
    <a:lvl2pPr marL="646469" algn="l" defTabSz="1292937" rtl="0" eaLnBrk="1" latinLnBrk="0" hangingPunct="1">
      <a:defRPr sz="2545" kern="1200">
        <a:solidFill>
          <a:schemeClr val="tx1"/>
        </a:solidFill>
        <a:latin typeface="+mn-lt"/>
        <a:ea typeface="+mn-ea"/>
        <a:cs typeface="+mn-cs"/>
      </a:defRPr>
    </a:lvl2pPr>
    <a:lvl3pPr marL="1292937" algn="l" defTabSz="1292937" rtl="0" eaLnBrk="1" latinLnBrk="0" hangingPunct="1">
      <a:defRPr sz="2545" kern="1200">
        <a:solidFill>
          <a:schemeClr val="tx1"/>
        </a:solidFill>
        <a:latin typeface="+mn-lt"/>
        <a:ea typeface="+mn-ea"/>
        <a:cs typeface="+mn-cs"/>
      </a:defRPr>
    </a:lvl3pPr>
    <a:lvl4pPr marL="1939406" algn="l" defTabSz="1292937" rtl="0" eaLnBrk="1" latinLnBrk="0" hangingPunct="1">
      <a:defRPr sz="2545" kern="1200">
        <a:solidFill>
          <a:schemeClr val="tx1"/>
        </a:solidFill>
        <a:latin typeface="+mn-lt"/>
        <a:ea typeface="+mn-ea"/>
        <a:cs typeface="+mn-cs"/>
      </a:defRPr>
    </a:lvl4pPr>
    <a:lvl5pPr marL="2585874" algn="l" defTabSz="1292937" rtl="0" eaLnBrk="1" latinLnBrk="0" hangingPunct="1">
      <a:defRPr sz="2545" kern="1200">
        <a:solidFill>
          <a:schemeClr val="tx1"/>
        </a:solidFill>
        <a:latin typeface="+mn-lt"/>
        <a:ea typeface="+mn-ea"/>
        <a:cs typeface="+mn-cs"/>
      </a:defRPr>
    </a:lvl5pPr>
    <a:lvl6pPr marL="3232343" algn="l" defTabSz="1292937" rtl="0" eaLnBrk="1" latinLnBrk="0" hangingPunct="1">
      <a:defRPr sz="2545" kern="1200">
        <a:solidFill>
          <a:schemeClr val="tx1"/>
        </a:solidFill>
        <a:latin typeface="+mn-lt"/>
        <a:ea typeface="+mn-ea"/>
        <a:cs typeface="+mn-cs"/>
      </a:defRPr>
    </a:lvl6pPr>
    <a:lvl7pPr marL="3878810" algn="l" defTabSz="1292937" rtl="0" eaLnBrk="1" latinLnBrk="0" hangingPunct="1">
      <a:defRPr sz="2545" kern="1200">
        <a:solidFill>
          <a:schemeClr val="tx1"/>
        </a:solidFill>
        <a:latin typeface="+mn-lt"/>
        <a:ea typeface="+mn-ea"/>
        <a:cs typeface="+mn-cs"/>
      </a:defRPr>
    </a:lvl7pPr>
    <a:lvl8pPr marL="4525280" algn="l" defTabSz="1292937" rtl="0" eaLnBrk="1" latinLnBrk="0" hangingPunct="1">
      <a:defRPr sz="2545" kern="1200">
        <a:solidFill>
          <a:schemeClr val="tx1"/>
        </a:solidFill>
        <a:latin typeface="+mn-lt"/>
        <a:ea typeface="+mn-ea"/>
        <a:cs typeface="+mn-cs"/>
      </a:defRPr>
    </a:lvl8pPr>
    <a:lvl9pPr marL="5171747" algn="l" defTabSz="1292937" rtl="0" eaLnBrk="1" latinLnBrk="0" hangingPunct="1">
      <a:defRPr sz="2545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Наталья Алтыникова" initials="НА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3D67"/>
    <a:srgbClr val="575086"/>
    <a:srgbClr val="CDCDEB"/>
    <a:srgbClr val="8A8AD0"/>
    <a:srgbClr val="9D9DD7"/>
    <a:srgbClr val="FF5429"/>
    <a:srgbClr val="6C65A3"/>
    <a:srgbClr val="ABABDD"/>
    <a:srgbClr val="565087"/>
    <a:srgbClr val="007499"/>
  </p:clrMru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  <a:fill>
          <a:solidFill>
            <a:schemeClr val="accent4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  <a:fill>
          <a:solidFill>
            <a:schemeClr val="accent1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839" autoAdjust="0"/>
    <p:restoredTop sz="99882" autoAdjust="0"/>
  </p:normalViewPr>
  <p:slideViewPr>
    <p:cSldViewPr snapToGrid="0" snapToObjects="1">
      <p:cViewPr>
        <p:scale>
          <a:sx n="50" d="100"/>
          <a:sy n="50" d="100"/>
        </p:scale>
        <p:origin x="-438" y="-936"/>
      </p:cViewPr>
      <p:guideLst>
        <p:guide pos="3369" orient="horz"/>
        <p:guide pos="434" orient="horz"/>
        <p:guide pos="4763"/>
        <p:guide pos="48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76" d="100"/>
          <a:sy n="76" d="100"/>
        </p:scale>
        <p:origin x="-3282" y="-90"/>
      </p:cViewPr>
      <p:guideLst>
        <p:guide pos="3127" orient="horz"/>
        <p:guide pos="2141"/>
      </p:guideLst>
    </p:cSldViewPr>
  </p:notes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theme" Target="theme/theme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notesMaster" Target="notesMasters/notesMaster1.xml"/><Relationship Id="rId20" Type="http://schemas.openxmlformats.org/officeDocument/2006/relationships/presProps" Target="presProps.xml" /><Relationship Id="rId21" Type="http://schemas.openxmlformats.org/officeDocument/2006/relationships/tableStyles" Target="tableStyles.xml" /><Relationship Id="rId22" Type="http://schemas.openxmlformats.org/officeDocument/2006/relationships/viewProps" Target="viewProps.xml" /><Relationship Id="rId23" Type="http://schemas.openxmlformats.org/officeDocument/2006/relationships/commentAuthors" Target="commentAuthors.xml"/></Relationships>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F0F3D3-884F-8E45-98AB-E8ADE6E0FD28}" type="datetimeFigureOut">
              <a:rPr lang="ru-RU" smtClean="0"/>
              <a:t>23.08.2025</a:t>
            </a:fld>
            <a:endParaRPr lang="ru-RU"/>
          </a:p>
        </p:txBody>
      </p:sp>
      <p:sp>
        <p:nvSpPr>
          <p:cNvPr id="4" name="Образ слайда 3"/>
          <p:cNvSpPr>
            <a:spLocks noChangeAspect="1" noGrp="1" noRot="1"/>
          </p:cNvSpPr>
          <p:nvPr>
            <p:ph type="sldImg" idx="2"/>
          </p:nvPr>
        </p:nvSpPr>
        <p:spPr>
          <a:xfrm>
            <a:off x="1030288" y="1241425"/>
            <a:ext cx="47371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EBCF3A-9B41-AC48-BBC4-8EC043A9334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92937" rtl="0" eaLnBrk="1" latinLnBrk="0" hangingPunct="1">
      <a:defRPr sz="1697" kern="1200">
        <a:solidFill>
          <a:schemeClr val="tx1"/>
        </a:solidFill>
        <a:latin typeface="+mn-lt"/>
        <a:ea typeface="+mn-ea"/>
        <a:cs typeface="+mn-cs"/>
      </a:defRPr>
    </a:lvl1pPr>
    <a:lvl2pPr marL="646469" algn="l" defTabSz="1292937" rtl="0" eaLnBrk="1" latinLnBrk="0" hangingPunct="1">
      <a:defRPr sz="1697" kern="1200">
        <a:solidFill>
          <a:schemeClr val="tx1"/>
        </a:solidFill>
        <a:latin typeface="+mn-lt"/>
        <a:ea typeface="+mn-ea"/>
        <a:cs typeface="+mn-cs"/>
      </a:defRPr>
    </a:lvl2pPr>
    <a:lvl3pPr marL="1292937" algn="l" defTabSz="1292937" rtl="0" eaLnBrk="1" latinLnBrk="0" hangingPunct="1">
      <a:defRPr sz="1697" kern="1200">
        <a:solidFill>
          <a:schemeClr val="tx1"/>
        </a:solidFill>
        <a:latin typeface="+mn-lt"/>
        <a:ea typeface="+mn-ea"/>
        <a:cs typeface="+mn-cs"/>
      </a:defRPr>
    </a:lvl3pPr>
    <a:lvl4pPr marL="1939406" algn="l" defTabSz="1292937" rtl="0" eaLnBrk="1" latinLnBrk="0" hangingPunct="1">
      <a:defRPr sz="1697" kern="1200">
        <a:solidFill>
          <a:schemeClr val="tx1"/>
        </a:solidFill>
        <a:latin typeface="+mn-lt"/>
        <a:ea typeface="+mn-ea"/>
        <a:cs typeface="+mn-cs"/>
      </a:defRPr>
    </a:lvl4pPr>
    <a:lvl5pPr marL="2585874" algn="l" defTabSz="1292937" rtl="0" eaLnBrk="1" latinLnBrk="0" hangingPunct="1">
      <a:defRPr sz="1697" kern="1200">
        <a:solidFill>
          <a:schemeClr val="tx1"/>
        </a:solidFill>
        <a:latin typeface="+mn-lt"/>
        <a:ea typeface="+mn-ea"/>
        <a:cs typeface="+mn-cs"/>
      </a:defRPr>
    </a:lvl5pPr>
    <a:lvl6pPr marL="3232343" algn="l" defTabSz="1292937" rtl="0" eaLnBrk="1" latinLnBrk="0" hangingPunct="1">
      <a:defRPr sz="1697" kern="1200">
        <a:solidFill>
          <a:schemeClr val="tx1"/>
        </a:solidFill>
        <a:latin typeface="+mn-lt"/>
        <a:ea typeface="+mn-ea"/>
        <a:cs typeface="+mn-cs"/>
      </a:defRPr>
    </a:lvl6pPr>
    <a:lvl7pPr marL="3878810" algn="l" defTabSz="1292937" rtl="0" eaLnBrk="1" latinLnBrk="0" hangingPunct="1">
      <a:defRPr sz="1697" kern="1200">
        <a:solidFill>
          <a:schemeClr val="tx1"/>
        </a:solidFill>
        <a:latin typeface="+mn-lt"/>
        <a:ea typeface="+mn-ea"/>
        <a:cs typeface="+mn-cs"/>
      </a:defRPr>
    </a:lvl7pPr>
    <a:lvl8pPr marL="4525280" algn="l" defTabSz="1292937" rtl="0" eaLnBrk="1" latinLnBrk="0" hangingPunct="1">
      <a:defRPr sz="1697" kern="1200">
        <a:solidFill>
          <a:schemeClr val="tx1"/>
        </a:solidFill>
        <a:latin typeface="+mn-lt"/>
        <a:ea typeface="+mn-ea"/>
        <a:cs typeface="+mn-cs"/>
      </a:defRPr>
    </a:lvl8pPr>
    <a:lvl9pPr marL="5171747" algn="l" defTabSz="1292937" rtl="0" eaLnBrk="1" latinLnBrk="0" hangingPunct="1">
      <a:defRPr sz="169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3951" y="1749795"/>
            <a:ext cx="12851448" cy="3722335"/>
          </a:xfrm>
        </p:spPr>
        <p:txBody>
          <a:bodyPr anchor="b"/>
          <a:lstStyle>
            <a:lvl1pPr algn="ctr">
              <a:defRPr sz="9354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89919" y="5615678"/>
            <a:ext cx="11339513" cy="2581379"/>
          </a:xfrm>
        </p:spPr>
        <p:txBody>
          <a:bodyPr/>
          <a:lstStyle>
            <a:lvl1pPr marL="0" indent="0" algn="ctr">
              <a:buNone/>
              <a:defRPr sz="3742"/>
            </a:lvl1pPr>
            <a:lvl2pPr marL="712775" indent="0" algn="ctr">
              <a:buNone/>
              <a:defRPr sz="3118"/>
            </a:lvl2pPr>
            <a:lvl3pPr marL="1425550" indent="0" algn="ctr">
              <a:buNone/>
              <a:defRPr sz="2806"/>
            </a:lvl3pPr>
            <a:lvl4pPr marL="2138324" indent="0" algn="ctr">
              <a:buNone/>
              <a:defRPr sz="2494"/>
            </a:lvl4pPr>
            <a:lvl5pPr marL="2851099" indent="0" algn="ctr">
              <a:buNone/>
              <a:defRPr sz="2494"/>
            </a:lvl5pPr>
            <a:lvl6pPr marL="3563874" indent="0" algn="ctr">
              <a:buNone/>
              <a:defRPr sz="2494"/>
            </a:lvl6pPr>
            <a:lvl7pPr marL="4276649" indent="0" algn="ctr">
              <a:buNone/>
              <a:defRPr sz="2494"/>
            </a:lvl7pPr>
            <a:lvl8pPr marL="4989424" indent="0" algn="ctr">
              <a:buNone/>
              <a:defRPr sz="2494"/>
            </a:lvl8pPr>
            <a:lvl9pPr marL="5702198" indent="0" algn="ctr">
              <a:buNone/>
              <a:defRPr sz="2494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8/23/2025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vertTx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8/23/2025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vertTitleAndTx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819786" y="569240"/>
            <a:ext cx="3260110" cy="906081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39456" y="569240"/>
            <a:ext cx="9591338" cy="9060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8/23/2025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2"/>
          <a:srcRect t="2628" r="7172" b="2628"/>
          <a:stretch/>
        </p:blipFill>
        <p:spPr>
          <a:xfrm>
            <a:off x="7536420" y="0"/>
            <a:ext cx="7582932" cy="106918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2"/>
          <a:srcRect t="2628" r="37816" b="2628"/>
          <a:stretch/>
        </p:blipFill>
        <p:spPr>
          <a:xfrm>
            <a:off x="10039700" y="0"/>
            <a:ext cx="5079650" cy="106918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userDrawn="1">
  <p:cSld name="Основной"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араллелограмм 2"/>
          <p:cNvSpPr/>
          <p:nvPr userDrawn="1"/>
        </p:nvSpPr>
        <p:spPr>
          <a:xfrm flipH="1">
            <a:off x="-723034" y="-57713"/>
            <a:ext cx="2075775" cy="1773659"/>
          </a:xfrm>
          <a:prstGeom prst="parallelogram">
            <a:avLst>
              <a:gd name="adj" fmla="val 95335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27">
              <a:solidFill>
                <a:prstClr val="white"/>
              </a:solidFill>
            </a:endParaRPr>
          </a:p>
        </p:txBody>
      </p:sp>
      <p:sp>
        <p:nvSpPr>
          <p:cNvPr id="4" name="Параллелограмм 3"/>
          <p:cNvSpPr/>
          <p:nvPr userDrawn="1"/>
        </p:nvSpPr>
        <p:spPr>
          <a:xfrm flipH="1">
            <a:off x="-965877" y="-200837"/>
            <a:ext cx="2075775" cy="1773659"/>
          </a:xfrm>
          <a:prstGeom prst="parallelogram">
            <a:avLst>
              <a:gd name="adj" fmla="val 95335"/>
            </a:avLst>
          </a:prstGeom>
          <a:solidFill>
            <a:srgbClr val="41A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27">
              <a:solidFill>
                <a:prstClr val="white"/>
              </a:solidFill>
            </a:endParaRPr>
          </a:p>
        </p:txBody>
      </p:sp>
      <p:sp>
        <p:nvSpPr>
          <p:cNvPr id="5" name="Прямоугольный треугольник 4"/>
          <p:cNvSpPr/>
          <p:nvPr userDrawn="1"/>
        </p:nvSpPr>
        <p:spPr>
          <a:xfrm flipH="1" flipV="1">
            <a:off x="2" y="11"/>
            <a:ext cx="1352732" cy="1339448"/>
          </a:xfrm>
          <a:prstGeom prst="rtTriangle">
            <a:avLst/>
          </a:prstGeom>
          <a:solidFill>
            <a:srgbClr val="5650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27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8/23/2025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secHead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1582" y="2665532"/>
            <a:ext cx="13040439" cy="4447496"/>
          </a:xfrm>
        </p:spPr>
        <p:txBody>
          <a:bodyPr anchor="b"/>
          <a:lstStyle>
            <a:lvl1pPr>
              <a:defRPr sz="9354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1582" y="7155103"/>
            <a:ext cx="13040439" cy="2338833"/>
          </a:xfrm>
        </p:spPr>
        <p:txBody>
          <a:bodyPr/>
          <a:lstStyle>
            <a:lvl1pPr marL="0" indent="0">
              <a:buNone/>
              <a:defRPr sz="3742">
                <a:solidFill>
                  <a:schemeClr val="tx1"/>
                </a:solidFill>
              </a:defRPr>
            </a:lvl1pPr>
            <a:lvl2pPr marL="712775" indent="0">
              <a:buNone/>
              <a:defRPr sz="3118">
                <a:solidFill>
                  <a:schemeClr val="tx1">
                    <a:tint val="75000"/>
                  </a:schemeClr>
                </a:solidFill>
              </a:defRPr>
            </a:lvl2pPr>
            <a:lvl3pPr marL="1425550" indent="0">
              <a:buNone/>
              <a:defRPr sz="2806">
                <a:solidFill>
                  <a:schemeClr val="tx1">
                    <a:tint val="75000"/>
                  </a:schemeClr>
                </a:solidFill>
              </a:defRPr>
            </a:lvl3pPr>
            <a:lvl4pPr marL="213832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4pPr>
            <a:lvl5pPr marL="2851099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5pPr>
            <a:lvl6pPr marL="356387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6pPr>
            <a:lvl7pPr marL="4276649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7pPr>
            <a:lvl8pPr marL="498942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8pPr>
            <a:lvl9pPr marL="5702198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8/23/2025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9455" y="2846200"/>
            <a:ext cx="6425724" cy="67838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4171" y="2846200"/>
            <a:ext cx="6425724" cy="67838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8/23/2025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twoTxTwoObj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569242"/>
            <a:ext cx="13040439" cy="20665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1426" y="2620980"/>
            <a:ext cx="6396193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426" y="3905482"/>
            <a:ext cx="6396193" cy="57443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654172" y="2620980"/>
            <a:ext cx="6427693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654172" y="3905482"/>
            <a:ext cx="6427693" cy="57443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8/23/2025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8/23/2025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8/23/2025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objTx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7693" y="1539425"/>
            <a:ext cx="7654171" cy="7598117"/>
          </a:xfrm>
        </p:spPr>
        <p:txBody>
          <a:bodyPr/>
          <a:lstStyle>
            <a:lvl1pPr>
              <a:defRPr sz="4989"/>
            </a:lvl1pPr>
            <a:lvl2pPr>
              <a:defRPr sz="4365"/>
            </a:lvl2pPr>
            <a:lvl3pPr>
              <a:defRPr sz="3742"/>
            </a:lvl3pPr>
            <a:lvl4pPr>
              <a:defRPr sz="3118"/>
            </a:lvl4pPr>
            <a:lvl5pPr>
              <a:defRPr sz="3118"/>
            </a:lvl5pPr>
            <a:lvl6pPr>
              <a:defRPr sz="3118"/>
            </a:lvl6pPr>
            <a:lvl7pPr>
              <a:defRPr sz="3118"/>
            </a:lvl7pPr>
            <a:lvl8pPr>
              <a:defRPr sz="3118"/>
            </a:lvl8pPr>
            <a:lvl9pPr>
              <a:defRPr sz="3118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4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8/23/2025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picTx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ChangeAspect="1" noGrp="1"/>
          </p:cNvSpPr>
          <p:nvPr>
            <p:ph type="pic" idx="1"/>
          </p:nvPr>
        </p:nvSpPr>
        <p:spPr>
          <a:xfrm>
            <a:off x="6427693" y="1539425"/>
            <a:ext cx="7654171" cy="7598117"/>
          </a:xfrm>
        </p:spPr>
        <p:txBody>
          <a:bodyPr anchor="t"/>
          <a:lstStyle>
            <a:lvl1pPr marL="0" indent="0">
              <a:buNone/>
              <a:defRPr sz="4989"/>
            </a:lvl1pPr>
            <a:lvl2pPr marL="712775" indent="0">
              <a:buNone/>
              <a:defRPr sz="4365"/>
            </a:lvl2pPr>
            <a:lvl3pPr marL="1425550" indent="0">
              <a:buNone/>
              <a:defRPr sz="3742"/>
            </a:lvl3pPr>
            <a:lvl4pPr marL="2138324" indent="0">
              <a:buNone/>
              <a:defRPr sz="3118"/>
            </a:lvl4pPr>
            <a:lvl5pPr marL="2851099" indent="0">
              <a:buNone/>
              <a:defRPr sz="3118"/>
            </a:lvl5pPr>
            <a:lvl6pPr marL="3563874" indent="0">
              <a:buNone/>
              <a:defRPr sz="3118"/>
            </a:lvl6pPr>
            <a:lvl7pPr marL="4276649" indent="0">
              <a:buNone/>
              <a:defRPr sz="3118"/>
            </a:lvl7pPr>
            <a:lvl8pPr marL="4989424" indent="0">
              <a:buNone/>
              <a:defRPr sz="3118"/>
            </a:lvl8pPr>
            <a:lvl9pPr marL="5702198" indent="0">
              <a:buNone/>
              <a:defRPr sz="3118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4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8/23/2025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39456" y="569242"/>
            <a:ext cx="13040439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456" y="2846200"/>
            <a:ext cx="13040439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8/23/2025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1425550" rtl="0" eaLnBrk="1" latinLnBrk="0" hangingPunct="1">
        <a:lnSpc>
          <a:spcPct val="90000"/>
        </a:lnSpc>
        <a:spcBef>
          <a:spcPct val="0"/>
        </a:spcBef>
        <a:buNone/>
        <a:defRPr sz="68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6387" indent="-356387" algn="l" defTabSz="1425550" rtl="0" eaLnBrk="1" latinLnBrk="0" hangingPunct="1">
        <a:lnSpc>
          <a:spcPct val="90000"/>
        </a:lnSpc>
        <a:spcBef>
          <a:spcPts val="1559"/>
        </a:spcBef>
        <a:buFont typeface="Arial" pitchFamily="34" charset="0" panose="020B0604020202020204"/>
        <a:buChar char="•"/>
        <a:defRPr sz="4365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indent="-356387" algn="l" defTabSz="1425550" rtl="0" eaLnBrk="1" latinLnBrk="0" hangingPunct="1">
        <a:lnSpc>
          <a:spcPct val="90000"/>
        </a:lnSpc>
        <a:spcBef>
          <a:spcPts val="780"/>
        </a:spcBef>
        <a:buFont typeface="Arial" pitchFamily="34" charset="0" panose="020B0604020202020204"/>
        <a:buChar char="•"/>
        <a:defRPr sz="3742" kern="1200">
          <a:solidFill>
            <a:schemeClr val="tx1"/>
          </a:solidFill>
          <a:latin typeface="+mn-lt"/>
          <a:ea typeface="+mn-ea"/>
          <a:cs typeface="+mn-cs"/>
        </a:defRPr>
      </a:lvl2pPr>
      <a:lvl3pPr marL="1781937" indent="-356387" algn="l" defTabSz="1425550" rtl="0" eaLnBrk="1" latinLnBrk="0" hangingPunct="1">
        <a:lnSpc>
          <a:spcPct val="90000"/>
        </a:lnSpc>
        <a:spcBef>
          <a:spcPts val="780"/>
        </a:spcBef>
        <a:buFont typeface="Arial" pitchFamily="34" charset="0" panose="020B0604020202020204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3pPr>
      <a:lvl4pPr marL="2494712" indent="-356387" algn="l" defTabSz="1425550" rtl="0" eaLnBrk="1" latinLnBrk="0" hangingPunct="1">
        <a:lnSpc>
          <a:spcPct val="90000"/>
        </a:lnSpc>
        <a:spcBef>
          <a:spcPts val="780"/>
        </a:spcBef>
        <a:buFont typeface="Arial" pitchFamily="34" charset="0" panose="020B0604020202020204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3207487" indent="-356387" algn="l" defTabSz="1425550" rtl="0" eaLnBrk="1" latinLnBrk="0" hangingPunct="1">
        <a:lnSpc>
          <a:spcPct val="90000"/>
        </a:lnSpc>
        <a:spcBef>
          <a:spcPts val="780"/>
        </a:spcBef>
        <a:buFont typeface="Arial" pitchFamily="34" charset="0" panose="020B0604020202020204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920261" indent="-356387" algn="l" defTabSz="1425550" rtl="0" eaLnBrk="1" latinLnBrk="0" hangingPunct="1">
        <a:lnSpc>
          <a:spcPct val="90000"/>
        </a:lnSpc>
        <a:spcBef>
          <a:spcPts val="780"/>
        </a:spcBef>
        <a:buFont typeface="Arial" pitchFamily="34" charset="0" panose="020B0604020202020204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633036" indent="-356387" algn="l" defTabSz="1425550" rtl="0" eaLnBrk="1" latinLnBrk="0" hangingPunct="1">
        <a:lnSpc>
          <a:spcPct val="90000"/>
        </a:lnSpc>
        <a:spcBef>
          <a:spcPts val="780"/>
        </a:spcBef>
        <a:buFont typeface="Arial" pitchFamily="34" charset="0" panose="020B0604020202020204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5345811" indent="-356387" algn="l" defTabSz="1425550" rtl="0" eaLnBrk="1" latinLnBrk="0" hangingPunct="1">
        <a:lnSpc>
          <a:spcPct val="90000"/>
        </a:lnSpc>
        <a:spcBef>
          <a:spcPts val="780"/>
        </a:spcBef>
        <a:buFont typeface="Arial" pitchFamily="34" charset="0" panose="020B0604020202020204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6058586" indent="-356387" algn="l" defTabSz="1425550" rtl="0" eaLnBrk="1" latinLnBrk="0" hangingPunct="1">
        <a:lnSpc>
          <a:spcPct val="90000"/>
        </a:lnSpc>
        <a:spcBef>
          <a:spcPts val="780"/>
        </a:spcBef>
        <a:buFont typeface="Arial" pitchFamily="34" charset="0" panose="020B0604020202020204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1pPr>
      <a:lvl2pPr marL="712775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425550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3pPr>
      <a:lvl4pPr marL="213832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2851099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56387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276649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498942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5702198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pn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8.pn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9.jp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0.jpg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1.png"/><Relationship Id="rId3" Type="http://schemas.openxmlformats.org/officeDocument/2006/relationships/image" Target="../media/image12.jpg"/><Relationship Id="rId4" Type="http://schemas.openxmlformats.org/officeDocument/2006/relationships/image" Target="../media/image13.jpg"/><Relationship Id="rId5" Type="http://schemas.openxmlformats.org/officeDocument/2006/relationships/image" Target="../media/image14.jp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3.jp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4.jpg"/><Relationship Id="rId3" Type="http://schemas.openxmlformats.org/officeDocument/2006/relationships/image" Target="../media/image5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6.jp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7.pn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hyperlink" Target="https://www.consultant.ru/document/cons_doc_LAW_140174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95332" y="4011266"/>
            <a:ext cx="10758468" cy="52014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tlCol="0" anchor="ctr">
            <a:spAutoFit/>
          </a:bodyPr>
          <a:lstStyle/>
          <a:p>
            <a:r>
              <a:rPr lang="ru-RU" sz="4000" b="1" dirty="0">
                <a:solidFill>
                  <a:srgbClr val="423D67"/>
                </a:solidFill>
              </a:rPr>
              <a:t>Задачи руководителя ДОО по созданию условий, способствующих снижению бюрократической нагрузки</a:t>
            </a:r>
            <a:endParaRPr lang="ru-RU" sz="4000" dirty="0">
              <a:solidFill>
                <a:srgbClr val="423D67"/>
              </a:solidFill>
            </a:endParaRPr>
          </a:p>
          <a:p>
            <a:endParaRPr lang="ru-RU" sz="3600" b="1" dirty="0">
              <a:solidFill>
                <a:srgbClr val="423D67"/>
              </a:solidFill>
              <a:latin typeface="Arial" pitchFamily="34" charset="0" panose="020B0604020202020204"/>
              <a:cs typeface="Arial" pitchFamily="34" charset="0" panose="020B0604020202020204"/>
            </a:endParaRPr>
          </a:p>
          <a:p>
            <a:endParaRPr lang="ru-RU" sz="2400" dirty="0">
              <a:solidFill>
                <a:srgbClr val="423D67"/>
              </a:solidFill>
              <a:latin typeface="Arial" pitchFamily="34" charset="0" panose="020B0604020202020204"/>
              <a:cs typeface="Arial" pitchFamily="34" charset="0" panose="020B0604020202020204"/>
            </a:endParaRPr>
          </a:p>
          <a:p>
            <a:r>
              <a:rPr lang="ru-RU" sz="2400" dirty="0">
                <a:solidFill>
                  <a:srgbClr val="3D284E"/>
                </a:solidFill>
                <a:latin typeface="Arial" pitchFamily="34" charset="0" panose="020B0604020202020204"/>
                <a:cs typeface="Arial" pitchFamily="34" charset="0" panose="020B0604020202020204"/>
              </a:rPr>
              <a:t> </a:t>
            </a:r>
            <a:r>
              <a:rPr lang="ru-RU" sz="2400" b="1" dirty="0" smtClean="0">
                <a:solidFill>
                  <a:srgbClr val="3D284E"/>
                </a:solidFill>
                <a:latin typeface="Arial" pitchFamily="34" charset="0" panose="020B0604020202020204"/>
                <a:cs typeface="Arial" pitchFamily="34" charset="0" panose="020B0604020202020204"/>
              </a:rPr>
              <a:t>Свиридова С.А</a:t>
            </a:r>
            <a:r>
              <a:rPr lang="ru-RU" sz="2400" dirty="0" smtClean="0">
                <a:solidFill>
                  <a:srgbClr val="3D284E"/>
                </a:solidFill>
                <a:latin typeface="Arial" pitchFamily="34" charset="0" panose="020B0604020202020204"/>
                <a:cs typeface="Arial" pitchFamily="34" charset="0" panose="020B0604020202020204"/>
              </a:rPr>
              <a:t>.</a:t>
            </a:r>
            <a:endParaRPr lang="ru-RU" sz="2400" b="1" dirty="0" smtClean="0">
              <a:solidFill>
                <a:srgbClr val="3D284E"/>
              </a:solidFill>
              <a:latin typeface="Arial" pitchFamily="34" charset="0" panose="020B0604020202020204"/>
              <a:cs typeface="Arial" pitchFamily="34" charset="0" panose="020B0604020202020204"/>
            </a:endParaRPr>
          </a:p>
          <a:p>
            <a:r>
              <a:rPr lang="ru-RU" sz="2400" dirty="0" smtClean="0">
                <a:solidFill>
                  <a:srgbClr val="3D284E"/>
                </a:solidFill>
                <a:latin typeface="Arial" pitchFamily="34" charset="0" panose="020B0604020202020204"/>
                <a:cs typeface="Arial" pitchFamily="34" charset="0" panose="020B0604020202020204"/>
              </a:rPr>
              <a:t>Главный специалист управления образования </a:t>
            </a:r>
          </a:p>
          <a:p>
            <a:r>
              <a:rPr lang="ru-RU" sz="2400" dirty="0" smtClean="0">
                <a:solidFill>
                  <a:srgbClr val="3D284E"/>
                </a:solidFill>
                <a:latin typeface="Arial" pitchFamily="34" charset="0" panose="020B0604020202020204"/>
                <a:cs typeface="Arial" pitchFamily="34" charset="0" panose="020B0604020202020204"/>
              </a:rPr>
              <a:t>города Бузулука </a:t>
            </a:r>
          </a:p>
          <a:p>
            <a:endParaRPr lang="ru-RU" sz="3600" b="1" dirty="0">
              <a:solidFill>
                <a:srgbClr val="575086"/>
              </a:solidFill>
              <a:latin typeface="Arial" pitchFamily="34" charset="0" panose="020B0604020202020204"/>
              <a:cs typeface="Arial" pitchFamily="34" charset="0" panose="020B0604020202020204"/>
            </a:endParaRPr>
          </a:p>
          <a:p>
            <a:endParaRPr lang="ru-RU" sz="4400" b="1" dirty="0">
              <a:solidFill>
                <a:srgbClr val="3D284E"/>
              </a:solidFill>
              <a:latin typeface="Arial" pitchFamily="34" charset="0" panose="020B0604020202020204"/>
              <a:cs typeface="Arial" pitchFamily="34" charset="0" panose="020B0604020202020204"/>
            </a:endParaRPr>
          </a:p>
        </p:txBody>
      </p:sp>
      <p:sp>
        <p:nvSpPr>
          <p:cNvPr id="9" name="Параллелограмм 8"/>
          <p:cNvSpPr/>
          <p:nvPr/>
        </p:nvSpPr>
        <p:spPr>
          <a:xfrm flipH="1">
            <a:off x="-764739" y="7205470"/>
            <a:ext cx="2451688" cy="2284219"/>
          </a:xfrm>
          <a:prstGeom prst="parallelogram">
            <a:avLst>
              <a:gd name="adj" fmla="val 90550"/>
            </a:avLst>
          </a:prstGeom>
          <a:solidFill>
            <a:srgbClr val="A2A2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27" dirty="0">
              <a:solidFill>
                <a:prstClr val="white"/>
              </a:solidFill>
            </a:endParaRPr>
          </a:p>
        </p:txBody>
      </p:sp>
      <p:pic>
        <p:nvPicPr>
          <p:cNvPr id="2050" name="Picture 2" descr="http://rc-buzuluk.ru/images/buzuluk.png"/>
          <p:cNvPicPr>
            <a:picLocks noChangeAspect="1" noChangeArrowheads="1"/>
          </p:cNvPicPr>
          <p:nvPr/>
        </p:nvPicPr>
        <p:blipFill>
          <a:blip r:embed="rId2"/>
          <a:srcRect/>
          <a:stretch/>
        </p:blipFill>
        <p:spPr bwMode="auto">
          <a:xfrm>
            <a:off x="1613021" y="827690"/>
            <a:ext cx="1297344" cy="1663262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892669" y="2490952"/>
            <a:ext cx="28595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575086"/>
                </a:solidFill>
                <a:latin typeface="Arial" pitchFamily="34" charset="0"/>
                <a:cs typeface="Arial" pitchFamily="34" charset="0"/>
              </a:rPr>
              <a:t>Управление образования администрации </a:t>
            </a:r>
            <a:r>
              <a:rPr lang="ru-RU" sz="1600" dirty="0">
                <a:solidFill>
                  <a:srgbClr val="575086"/>
                </a:solidFill>
                <a:latin typeface="Arial" pitchFamily="34" charset="0"/>
                <a:cs typeface="Arial" pitchFamily="34" charset="0"/>
              </a:rPr>
              <a:t>г. Бузулука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534151" y="732152"/>
            <a:ext cx="6076950" cy="95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423D67"/>
                </a:solidFill>
              </a:rPr>
              <a:t>п. 3.7.3. Качество результатов образовательной деятельности:</a:t>
            </a:r>
          </a:p>
          <a:p>
            <a:endParaRPr lang="ru-RU" sz="2800" b="1" dirty="0" smtClean="0">
              <a:solidFill>
                <a:srgbClr val="423D67"/>
              </a:solidFill>
            </a:endParaRPr>
          </a:p>
          <a:p>
            <a:r>
              <a:rPr lang="ru-RU" sz="2800" b="1" dirty="0" smtClean="0">
                <a:solidFill>
                  <a:srgbClr val="423D67"/>
                </a:solidFill>
              </a:rPr>
              <a:t>- </a:t>
            </a:r>
            <a:r>
              <a:rPr lang="ru-RU" sz="2800" b="1" dirty="0">
                <a:solidFill>
                  <a:srgbClr val="FF0000"/>
                </a:solidFill>
              </a:rPr>
              <a:t>качество (динамика) освоения детьми содержания ОП ДО, АОП ДО, дополнительных общеразвивающих программ;</a:t>
            </a:r>
          </a:p>
          <a:p>
            <a:endParaRPr lang="ru-RU" sz="3200" b="1" dirty="0" smtClean="0">
              <a:solidFill>
                <a:srgbClr val="00B050"/>
              </a:solidFill>
            </a:endParaRPr>
          </a:p>
          <a:p>
            <a:r>
              <a:rPr lang="ru-RU" sz="3200" b="1" dirty="0" smtClean="0">
                <a:solidFill>
                  <a:srgbClr val="00B050"/>
                </a:solidFill>
              </a:rPr>
              <a:t>- </a:t>
            </a:r>
            <a:r>
              <a:rPr lang="ru-RU" sz="3200" b="1" dirty="0">
                <a:solidFill>
                  <a:srgbClr val="00B050"/>
                </a:solidFill>
              </a:rPr>
              <a:t>достижения воспитанников;</a:t>
            </a:r>
          </a:p>
          <a:p>
            <a:endParaRPr lang="ru-RU" sz="3200" b="1" dirty="0" smtClean="0">
              <a:solidFill>
                <a:srgbClr val="00B050"/>
              </a:solidFill>
            </a:endParaRPr>
          </a:p>
          <a:p>
            <a:r>
              <a:rPr lang="ru-RU" sz="3200" b="1" dirty="0" smtClean="0">
                <a:solidFill>
                  <a:srgbClr val="00B050"/>
                </a:solidFill>
              </a:rPr>
              <a:t>- </a:t>
            </a:r>
            <a:r>
              <a:rPr lang="ru-RU" sz="3200" b="1" dirty="0">
                <a:solidFill>
                  <a:srgbClr val="00B050"/>
                </a:solidFill>
              </a:rPr>
              <a:t>здоровье воспитанников (динамика),</a:t>
            </a:r>
          </a:p>
          <a:p>
            <a:endParaRPr lang="ru-RU" sz="3200" b="1" dirty="0" smtClean="0">
              <a:solidFill>
                <a:srgbClr val="00B050"/>
              </a:solidFill>
            </a:endParaRPr>
          </a:p>
          <a:p>
            <a:r>
              <a:rPr lang="ru-RU" sz="3200" b="1" dirty="0" smtClean="0">
                <a:solidFill>
                  <a:srgbClr val="00B050"/>
                </a:solidFill>
              </a:rPr>
              <a:t>- </a:t>
            </a:r>
            <a:r>
              <a:rPr lang="ru-RU" sz="3200" b="1" dirty="0">
                <a:solidFill>
                  <a:srgbClr val="00B050"/>
                </a:solidFill>
              </a:rPr>
              <a:t>удовлетворенность родителей (законных представителей) воспитанников качеством образования и образовательными результатами.</a:t>
            </a:r>
          </a:p>
          <a:p>
            <a:endParaRPr lang="ru-RU" sz="3600" b="1" dirty="0">
              <a:solidFill>
                <a:srgbClr val="423D67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/>
        </p:blipFill>
        <p:spPr bwMode="auto">
          <a:xfrm>
            <a:off x="563564" y="1028699"/>
            <a:ext cx="6112082" cy="863629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авая фигурная скобка 4"/>
          <p:cNvSpPr/>
          <p:nvPr/>
        </p:nvSpPr>
        <p:spPr>
          <a:xfrm>
            <a:off x="12344401" y="1956489"/>
            <a:ext cx="533400" cy="16002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2776760" y="2514599"/>
            <a:ext cx="2342590" cy="483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ИСКЛЮЧИЛИ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76400" y="1039010"/>
            <a:ext cx="1179195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423D67"/>
                </a:solidFill>
              </a:rPr>
              <a:t>ПОЛОЖЕНИЕ  О ПЕДАГОГИЧЕСКОЙ ДИАГНОСТИКЕ ДОСТИЖЕНИЯ ПЛАНИРУЕМЫХ РЕЗУЛЬТАТОВ</a:t>
            </a:r>
            <a:endParaRPr lang="ru-RU" sz="4000" b="1" dirty="0">
              <a:solidFill>
                <a:srgbClr val="423D67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90550" y="2962643"/>
            <a:ext cx="828675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ru-RU" sz="3200" b="1" dirty="0">
                <a:solidFill>
                  <a:srgbClr val="423D67"/>
                </a:solidFill>
              </a:rPr>
              <a:t>п</a:t>
            </a:r>
            <a:r>
              <a:rPr lang="ru-RU" sz="3200" b="1" dirty="0" smtClean="0">
                <a:solidFill>
                  <a:srgbClr val="423D67"/>
                </a:solidFill>
              </a:rPr>
              <a:t>.3.5 Результаты </a:t>
            </a:r>
            <a:r>
              <a:rPr lang="ru-RU" sz="3200" b="1" dirty="0">
                <a:solidFill>
                  <a:srgbClr val="423D67"/>
                </a:solidFill>
              </a:rPr>
              <a:t>наблюдения фиксируются, способ и форму их регистрации педагог выбирает самостоятельно. Формой фиксации результатов наблюдения является карта развития ребенка.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8877300" y="3857350"/>
            <a:ext cx="4304562" cy="430456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81400" y="6972300"/>
            <a:ext cx="6477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ИСКЛЮЧИЛИ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51038" y="1040151"/>
            <a:ext cx="1199356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423D67"/>
                </a:solidFill>
              </a:rPr>
              <a:t>ПОЛОЖЕНИЕ О РАЗРАБОТКЕ ОБРАЗОВАТЕЛЬНОЙ ПРОГРАММЫ</a:t>
            </a:r>
            <a:endParaRPr lang="ru-RU" sz="4000" b="1" dirty="0">
              <a:solidFill>
                <a:srgbClr val="423D67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27188" y="3053731"/>
            <a:ext cx="404149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423D67"/>
                </a:solidFill>
              </a:rPr>
              <a:t>З</a:t>
            </a:r>
            <a:r>
              <a:rPr lang="ru-RU" sz="4000" b="1" dirty="0" smtClean="0">
                <a:solidFill>
                  <a:srgbClr val="423D67"/>
                </a:solidFill>
              </a:rPr>
              <a:t>амены </a:t>
            </a:r>
            <a:r>
              <a:rPr lang="ru-RU" sz="4000" b="1" dirty="0">
                <a:solidFill>
                  <a:srgbClr val="423D67"/>
                </a:solidFill>
              </a:rPr>
              <a:t>понятий </a:t>
            </a:r>
            <a:endParaRPr lang="ru-RU" sz="4000" b="1" dirty="0">
              <a:solidFill>
                <a:srgbClr val="423D67"/>
              </a:solidFill>
            </a:endParaRPr>
          </a:p>
        </p:txBody>
      </p:sp>
      <p:sp>
        <p:nvSpPr>
          <p:cNvPr id="4" name="Выгнутая вправо стрелка 3"/>
          <p:cNvSpPr/>
          <p:nvPr/>
        </p:nvSpPr>
        <p:spPr>
          <a:xfrm>
            <a:off x="7947819" y="4343400"/>
            <a:ext cx="6096000" cy="4457700"/>
          </a:xfrm>
          <a:prstGeom prst="curvedLef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3255" y="4567447"/>
            <a:ext cx="72643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«Педагогическая </a:t>
            </a:r>
            <a:r>
              <a:rPr lang="ru-RU" sz="4000" b="1" dirty="0">
                <a:solidFill>
                  <a:srgbClr val="FF0000"/>
                </a:solidFill>
              </a:rPr>
              <a:t>диагностика» 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1745" y="7329697"/>
            <a:ext cx="73294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B050"/>
                </a:solidFill>
              </a:rPr>
              <a:t>«Педагогическое наблюдение» </a:t>
            </a:r>
            <a:endParaRPr lang="ru-RU" sz="40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76400" y="1039010"/>
            <a:ext cx="117919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423D67"/>
                </a:solidFill>
              </a:rPr>
              <a:t>НОМЕНКЛАТУРА ДЕЛ ДОО</a:t>
            </a:r>
            <a:endParaRPr lang="ru-RU" sz="4000" b="1" dirty="0">
              <a:solidFill>
                <a:srgbClr val="423D67"/>
              </a:solidFill>
            </a:endParaRPr>
          </a:p>
        </p:txBody>
      </p:sp>
      <p:sp>
        <p:nvSpPr>
          <p:cNvPr id="3" name="Стрелка влево 2"/>
          <p:cNvSpPr/>
          <p:nvPr/>
        </p:nvSpPr>
        <p:spPr>
          <a:xfrm>
            <a:off x="7536651" y="3885514"/>
            <a:ext cx="6800850" cy="20574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9658350" y="4591048"/>
            <a:ext cx="3790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ИСКЛЮЧИЛИ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598" y="3010231"/>
            <a:ext cx="6962775" cy="3807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Tx/>
              <a:buChar char="-"/>
            </a:pPr>
            <a:r>
              <a:rPr lang="ru-RU" sz="3600" b="1" dirty="0" smtClean="0">
                <a:solidFill>
                  <a:srgbClr val="423D67"/>
                </a:solidFill>
              </a:rPr>
              <a:t>Перспективные планы педагогов;</a:t>
            </a:r>
          </a:p>
          <a:p>
            <a:pPr marL="457200" indent="-457200">
              <a:buFontTx/>
              <a:buChar char="-"/>
            </a:pPr>
            <a:r>
              <a:rPr lang="ru-RU" sz="3600" b="1" dirty="0" smtClean="0">
                <a:solidFill>
                  <a:srgbClr val="423D67"/>
                </a:solidFill>
              </a:rPr>
              <a:t>Календарные планы педагогов;</a:t>
            </a:r>
          </a:p>
          <a:p>
            <a:pPr marL="457200" indent="-457200">
              <a:buFontTx/>
              <a:buChar char="-"/>
            </a:pPr>
            <a:r>
              <a:rPr lang="ru-RU" sz="3600" b="1" dirty="0" smtClean="0">
                <a:solidFill>
                  <a:srgbClr val="423D67"/>
                </a:solidFill>
              </a:rPr>
              <a:t>Протоколы групповых родительских собраний;</a:t>
            </a:r>
          </a:p>
          <a:p>
            <a:endParaRPr lang="ru-RU" dirty="0"/>
          </a:p>
        </p:txBody>
      </p:sp>
      <p:sp>
        <p:nvSpPr>
          <p:cNvPr id="6" name="Стрелка вправо 5"/>
          <p:cNvSpPr/>
          <p:nvPr/>
        </p:nvSpPr>
        <p:spPr>
          <a:xfrm>
            <a:off x="1085850" y="7334250"/>
            <a:ext cx="6210300" cy="213360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943100" y="8077884"/>
            <a:ext cx="3790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ВКЛЮЧИЛИ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083353" y="7892358"/>
            <a:ext cx="62541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Tx/>
              <a:buChar char="-"/>
            </a:pPr>
            <a:r>
              <a:rPr lang="ru-RU" sz="3600" b="1" dirty="0" smtClean="0">
                <a:solidFill>
                  <a:srgbClr val="423D67"/>
                </a:solidFill>
              </a:rPr>
              <a:t>Календарно-тематический </a:t>
            </a:r>
          </a:p>
          <a:p>
            <a:r>
              <a:rPr lang="ru-RU" sz="3600" b="1" dirty="0" smtClean="0">
                <a:solidFill>
                  <a:srgbClr val="423D67"/>
                </a:solidFill>
              </a:rPr>
              <a:t>план</a:t>
            </a:r>
            <a:endParaRPr lang="ru-RU" sz="3600" b="1" dirty="0">
              <a:solidFill>
                <a:srgbClr val="423D67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38575" y="2152650"/>
            <a:ext cx="6524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>
                <a:solidFill>
                  <a:srgbClr val="423D67"/>
                </a:solidFill>
              </a:rPr>
              <a:t>р</a:t>
            </a:r>
            <a:r>
              <a:rPr lang="ru-RU" sz="2800" b="1" u="sng" dirty="0" smtClean="0">
                <a:solidFill>
                  <a:srgbClr val="423D67"/>
                </a:solidFill>
              </a:rPr>
              <a:t>аздел «Образовательный процесс»</a:t>
            </a:r>
            <a:endParaRPr lang="ru-RU" sz="2800" b="1" u="sng" dirty="0">
              <a:solidFill>
                <a:srgbClr val="423D67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5657850" y="747409"/>
            <a:ext cx="7924800" cy="890131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1000" y="3638550"/>
            <a:ext cx="501015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423D67"/>
                </a:solidFill>
              </a:rPr>
              <a:t>СОЗДАНИЕ СПЕЦИАЛЬНОГО РАЗДЕЛА </a:t>
            </a:r>
          </a:p>
          <a:p>
            <a:pPr algn="ctr"/>
            <a:r>
              <a:rPr lang="ru-RU" sz="4400" b="1" dirty="0" smtClean="0">
                <a:solidFill>
                  <a:srgbClr val="423D67"/>
                </a:solidFill>
              </a:rPr>
              <a:t>НА САЙТЕ ДОО</a:t>
            </a:r>
            <a:endParaRPr lang="ru-RU" sz="4400" b="1" dirty="0">
              <a:solidFill>
                <a:srgbClr val="423D67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33600" y="1172360"/>
            <a:ext cx="1137285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423D67"/>
                </a:solidFill>
              </a:rPr>
              <a:t>УДОВЛЕТВОРЕННОСТЬ ВСЕХ УЧАСТНИКОВ ОБРАЗОВАТЕЛЬНЫХ ОТНОШЕНИЙ</a:t>
            </a:r>
            <a:endParaRPr lang="ru-RU" sz="4000" dirty="0">
              <a:solidFill>
                <a:srgbClr val="423D67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6033115" y="3358627"/>
            <a:ext cx="3573819" cy="268036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4" name="Picture 6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349576" y="3110836"/>
            <a:ext cx="5420720" cy="361381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" name="Picture 4" descr="Picture background"/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9848850" y="3076681"/>
            <a:ext cx="5029200" cy="364796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6" name="Picture 2" descr="Picture background"/>
          <p:cNvPicPr>
            <a:picLocks noChangeAspect="1" noChangeArrowheads="1"/>
          </p:cNvPicPr>
          <p:nvPr/>
        </p:nvPicPr>
        <p:blipFill>
          <a:blip r:embed="rId5"/>
          <a:srcRect/>
          <a:stretch/>
        </p:blipFill>
        <p:spPr bwMode="auto">
          <a:xfrm>
            <a:off x="5052672" y="6449210"/>
            <a:ext cx="5870985" cy="391399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3001" y="4361698"/>
            <a:ext cx="6416674" cy="51837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2AC1A0"/>
                </a:solidFill>
                <a:effectLst/>
                <a:latin typeface="ITCFranklinGothicW10-Bk 862339"/>
              </a:rPr>
              <a:t>Пр-685, п.9 г)</a:t>
            </a:r>
            <a:endParaRPr lang="ru-RU" b="0" i="0" dirty="0">
              <a:solidFill>
                <a:srgbClr val="020C22"/>
              </a:solidFill>
              <a:latin typeface="ITCFranklinGothicW10-Bk 862339"/>
            </a:endParaRPr>
          </a:p>
          <a:p>
            <a:r>
              <a:rPr lang="ru-RU" b="0" i="0" dirty="0">
                <a:solidFill>
                  <a:srgbClr val="020C22"/>
                </a:solidFill>
                <a:effectLst/>
                <a:latin typeface="ITCFranklinGothicW10-Bk 862339"/>
              </a:rPr>
              <a:t>Рекомендовать высшим должностным лицам субъектов Российской Федерации реализовать комплекс дополнительных мер</a:t>
            </a:r>
            <a:r>
              <a:rPr lang="ru-RU" dirty="0">
                <a:solidFill>
                  <a:srgbClr val="020C22"/>
                </a:solidFill>
                <a:latin typeface="ITCFranklinGothicW10-Bk 862339"/>
              </a:rPr>
              <a:t> </a:t>
            </a:r>
            <a:r>
              <a:rPr lang="ru-RU" b="0" i="0" dirty="0">
                <a:solidFill>
                  <a:srgbClr val="020C22"/>
                </a:solidFill>
                <a:effectLst/>
                <a:latin typeface="ITCFranklinGothicW10-Bk 862339"/>
              </a:rPr>
              <a:t>по выполнению требований законодательства об образовании в части, касающейся снижения бюрократической нагрузки на педагогических работников.</a:t>
            </a:r>
          </a:p>
          <a:p>
            <a:endParaRPr lang="ru-RU" dirty="0">
              <a:solidFill>
                <a:srgbClr val="020C22"/>
              </a:solidFill>
              <a:latin typeface="ITCFranklinGothicW10-Bk 862339"/>
            </a:endParaRPr>
          </a:p>
          <a:p>
            <a:r>
              <a:rPr lang="ru-RU" dirty="0">
                <a:solidFill>
                  <a:srgbClr val="020C22"/>
                </a:solidFill>
                <a:latin typeface="ITCFranklinGothicW10-Bk 862339"/>
              </a:rPr>
              <a:t>Ответственные: </a:t>
            </a:r>
            <a:r>
              <a:rPr lang="ru-RU" b="0" i="0" dirty="0">
                <a:solidFill>
                  <a:srgbClr val="020C22"/>
                </a:solidFill>
                <a:effectLst/>
                <a:latin typeface="ITCFranklinGothicW10-Bk 862339"/>
              </a:rPr>
              <a:t>высшие должностные лица субъектов Российской Федерации</a:t>
            </a:r>
          </a:p>
          <a:p>
            <a:endParaRPr lang="ru-RU" dirty="0">
              <a:solidFill>
                <a:srgbClr val="020C22"/>
              </a:solidFill>
              <a:latin typeface="ITCFranklinGothicW10-Bk 862339"/>
            </a:endParaRPr>
          </a:p>
          <a:p>
            <a:r>
              <a:rPr lang="ru-RU" dirty="0">
                <a:solidFill>
                  <a:srgbClr val="020C22"/>
                </a:solidFill>
                <a:latin typeface="ITCFranklinGothicW10-Bk 862339"/>
              </a:rPr>
              <a:t>Срок исполнения: </a:t>
            </a:r>
            <a:r>
              <a:rPr lang="ru-RU" b="1" dirty="0">
                <a:solidFill>
                  <a:srgbClr val="020C22"/>
                </a:solidFill>
                <a:latin typeface="ITCFranklinGothicW10-Bk 862339"/>
              </a:rPr>
              <a:t>до 1 сентября 2025 года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056217" y="2551288"/>
            <a:ext cx="11149090" cy="2088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Поручение Президента Российской Федерации </a:t>
            </a:r>
          </a:p>
          <a:p>
            <a:pPr algn="l">
              <a:lnSpc>
                <a:spcPts val="2100"/>
              </a:lnSpc>
              <a:spcAft>
                <a:spcPts val="2175"/>
              </a:spcAft>
              <a:buNone/>
            </a:pPr>
            <a:r>
              <a:rPr lang="ru-RU" dirty="0"/>
              <a:t>В.В. Путина по </a:t>
            </a:r>
            <a:r>
              <a:rPr lang="ru-RU" b="0" i="0" dirty="0">
                <a:solidFill>
                  <a:srgbClr val="020C22"/>
                </a:solidFill>
                <a:effectLst/>
                <a:latin typeface="ITCFranklinGothicW10-Bk 862339"/>
              </a:rPr>
              <a:t>итогам </a:t>
            </a:r>
            <a:r>
              <a:rPr lang="ru-RU" dirty="0">
                <a:solidFill>
                  <a:srgbClr val="020C22"/>
                </a:solidFill>
                <a:latin typeface="ITCFranklinGothicW10-Bk 862339"/>
              </a:rPr>
              <a:t>заседания</a:t>
            </a:r>
            <a:r>
              <a:rPr lang="ru-RU" b="0" i="0" dirty="0">
                <a:solidFill>
                  <a:srgbClr val="020C22"/>
                </a:solidFill>
                <a:effectLst/>
                <a:latin typeface="ITCFranklinGothicW10-Bk 862339"/>
              </a:rPr>
              <a:t> Совета при Президенте по науке и образованию, прошедшего 6 февраля 2025 года.</a:t>
            </a:r>
          </a:p>
          <a:p>
            <a:pPr>
              <a:buNone/>
            </a:pPr>
            <a:r>
              <a:rPr lang="ru-RU" b="0" i="0" dirty="0">
                <a:solidFill>
                  <a:srgbClr val="020C22"/>
                </a:solidFill>
                <a:effectLst/>
                <a:latin typeface="ITCFranklinGothicW10-Bk 862339"/>
              </a:rPr>
              <a:t/>
            </a:r>
            <a:br>
              <a:rPr lang="ru-RU" b="0" i="0" dirty="0">
                <a:solidFill>
                  <a:srgbClr val="020C22"/>
                </a:solidFill>
                <a:latin typeface="ITCFranklinGothicW10-Bk 862339"/>
              </a:rPr>
            </a:br>
            <a:endParaRPr lang="ru-RU" dirty="0"/>
          </a:p>
        </p:txBody>
      </p:sp>
      <p:sp>
        <p:nvSpPr>
          <p:cNvPr id="5" name="Прямоугольник 12"/>
          <p:cNvSpPr/>
          <p:nvPr/>
        </p:nvSpPr>
        <p:spPr>
          <a:xfrm>
            <a:off x="1876180" y="395217"/>
            <a:ext cx="11930129" cy="13234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tlCol="0" anchor="t">
            <a:spAutoFit/>
          </a:bodyPr>
          <a:lstStyle/>
          <a:p>
            <a:r>
              <a:rPr lang="ru-RU" sz="4000" b="1" dirty="0">
                <a:solidFill>
                  <a:srgbClr val="423D67"/>
                </a:solidFill>
              </a:rPr>
              <a:t>ПОРУЧЕНИЕ ПРЕЗИДЕНТА РОССИЙСКОЙ ФЕДЕРАЦИИ ПО СНИЖЕНИЮ БЮРОКРАТИЧЕСКОЙ НАГРУЗКИ  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/>
        </p:blipFill>
        <p:spPr bwMode="auto">
          <a:xfrm>
            <a:off x="7559675" y="4625976"/>
            <a:ext cx="7246325" cy="46551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1123951" y="615365"/>
            <a:ext cx="6686346" cy="944874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7981747" y="914400"/>
            <a:ext cx="5758121" cy="83438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4850" y="404777"/>
            <a:ext cx="13982700" cy="105213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423D67"/>
                </a:solidFill>
              </a:rPr>
              <a:t>Протокол № 1</a:t>
            </a:r>
          </a:p>
          <a:p>
            <a:pPr algn="ctr"/>
            <a:r>
              <a:rPr lang="ru-RU" b="1" dirty="0">
                <a:solidFill>
                  <a:srgbClr val="423D67"/>
                </a:solidFill>
              </a:rPr>
              <a:t>Заседания педагогического совета МДОБУ «Детский сад № 8»</a:t>
            </a:r>
          </a:p>
          <a:p>
            <a:pPr algn="r"/>
            <a:r>
              <a:rPr lang="ru-RU" b="1" dirty="0">
                <a:solidFill>
                  <a:srgbClr val="423D67"/>
                </a:solidFill>
              </a:rPr>
              <a:t>о</a:t>
            </a:r>
            <a:r>
              <a:rPr lang="ru-RU" b="1" dirty="0" smtClean="0">
                <a:solidFill>
                  <a:srgbClr val="423D67"/>
                </a:solidFill>
              </a:rPr>
              <a:t>т 22.01.2025 </a:t>
            </a:r>
            <a:r>
              <a:rPr lang="ru-RU" b="1" dirty="0">
                <a:solidFill>
                  <a:srgbClr val="423D67"/>
                </a:solidFill>
              </a:rPr>
              <a:t>г.</a:t>
            </a:r>
          </a:p>
          <a:p>
            <a:pPr algn="ctr"/>
            <a:endParaRPr lang="ru-RU" b="1" dirty="0" smtClean="0">
              <a:solidFill>
                <a:srgbClr val="423D67"/>
              </a:solidFill>
            </a:endParaRPr>
          </a:p>
          <a:p>
            <a:pPr algn="ctr"/>
            <a:r>
              <a:rPr lang="ru-RU" b="1" dirty="0" smtClean="0">
                <a:solidFill>
                  <a:srgbClr val="423D67"/>
                </a:solidFill>
              </a:rPr>
              <a:t>«</a:t>
            </a:r>
            <a:r>
              <a:rPr lang="ru-RU" b="1" dirty="0">
                <a:solidFill>
                  <a:srgbClr val="423D67"/>
                </a:solidFill>
              </a:rPr>
              <a:t>О реализации мероприятий по снижению документационной нагрузки на </a:t>
            </a:r>
            <a:r>
              <a:rPr lang="ru-RU" b="1" dirty="0" smtClean="0">
                <a:solidFill>
                  <a:srgbClr val="423D67"/>
                </a:solidFill>
              </a:rPr>
              <a:t>воспитателей</a:t>
            </a:r>
          </a:p>
          <a:p>
            <a:pPr algn="ctr"/>
            <a:r>
              <a:rPr lang="ru-RU" b="1" dirty="0" smtClean="0">
                <a:solidFill>
                  <a:srgbClr val="423D67"/>
                </a:solidFill>
              </a:rPr>
              <a:t> </a:t>
            </a:r>
            <a:r>
              <a:rPr lang="ru-RU" b="1" dirty="0">
                <a:solidFill>
                  <a:srgbClr val="423D67"/>
                </a:solidFill>
              </a:rPr>
              <a:t>МДОБУ «Детский сад № 8»</a:t>
            </a:r>
          </a:p>
          <a:p>
            <a:r>
              <a:rPr lang="ru-RU" b="1" dirty="0" smtClean="0">
                <a:solidFill>
                  <a:srgbClr val="423D67"/>
                </a:solidFill>
              </a:rPr>
              <a:t>Присутствовали</a:t>
            </a:r>
            <a:r>
              <a:rPr lang="ru-RU" b="1" dirty="0">
                <a:solidFill>
                  <a:srgbClr val="423D67"/>
                </a:solidFill>
              </a:rPr>
              <a:t>: 1</a:t>
            </a:r>
            <a:r>
              <a:rPr lang="ru-RU" b="1" dirty="0" smtClean="0">
                <a:solidFill>
                  <a:srgbClr val="423D67"/>
                </a:solidFill>
              </a:rPr>
              <a:t>6 </a:t>
            </a:r>
            <a:r>
              <a:rPr lang="ru-RU" b="1" dirty="0">
                <a:solidFill>
                  <a:srgbClr val="423D67"/>
                </a:solidFill>
              </a:rPr>
              <a:t>человек</a:t>
            </a:r>
          </a:p>
          <a:p>
            <a:r>
              <a:rPr lang="ru-RU" b="1" dirty="0">
                <a:solidFill>
                  <a:srgbClr val="423D67"/>
                </a:solidFill>
              </a:rPr>
              <a:t>Отсутствовали: 0 человек</a:t>
            </a:r>
          </a:p>
          <a:p>
            <a:r>
              <a:rPr lang="ru-RU" b="1" dirty="0">
                <a:solidFill>
                  <a:srgbClr val="423D67"/>
                </a:solidFill>
              </a:rPr>
              <a:t> </a:t>
            </a:r>
          </a:p>
          <a:p>
            <a:r>
              <a:rPr lang="ru-RU" b="1" dirty="0">
                <a:solidFill>
                  <a:srgbClr val="423D67"/>
                </a:solidFill>
              </a:rPr>
              <a:t>Повестка дня:</a:t>
            </a:r>
          </a:p>
          <a:p>
            <a:pPr lvl="0"/>
            <a:r>
              <a:rPr lang="ru-RU" b="1" dirty="0" smtClean="0">
                <a:solidFill>
                  <a:srgbClr val="423D67"/>
                </a:solidFill>
              </a:rPr>
              <a:t>1. О </a:t>
            </a:r>
            <a:r>
              <a:rPr lang="ru-RU" b="1" dirty="0">
                <a:solidFill>
                  <a:srgbClr val="423D67"/>
                </a:solidFill>
              </a:rPr>
              <a:t>снижении документационной нагрузки на педагогов МДОБУ «Детский сад № 8».</a:t>
            </a:r>
          </a:p>
          <a:p>
            <a:pPr lvl="0"/>
            <a:r>
              <a:rPr lang="ru-RU" b="1" dirty="0" smtClean="0">
                <a:solidFill>
                  <a:srgbClr val="423D67"/>
                </a:solidFill>
              </a:rPr>
              <a:t>2. Обсуждение </a:t>
            </a:r>
            <a:r>
              <a:rPr lang="ru-RU" b="1" dirty="0">
                <a:solidFill>
                  <a:srgbClr val="423D67"/>
                </a:solidFill>
              </a:rPr>
              <a:t>форм ведения документов воспитателя</a:t>
            </a:r>
            <a:r>
              <a:rPr lang="ru-RU" b="1" dirty="0" smtClean="0">
                <a:solidFill>
                  <a:srgbClr val="423D67"/>
                </a:solidFill>
              </a:rPr>
              <a:t>.</a:t>
            </a:r>
          </a:p>
          <a:p>
            <a:pPr lvl="0"/>
            <a:endParaRPr lang="ru-RU" sz="800" b="1" dirty="0">
              <a:solidFill>
                <a:srgbClr val="423D67"/>
              </a:solidFill>
            </a:endParaRPr>
          </a:p>
          <a:p>
            <a:pPr lvl="0"/>
            <a:r>
              <a:rPr lang="ru-RU" b="1" dirty="0" smtClean="0">
                <a:solidFill>
                  <a:srgbClr val="423D67"/>
                </a:solidFill>
              </a:rPr>
              <a:t>……..</a:t>
            </a:r>
          </a:p>
          <a:p>
            <a:pPr lvl="0"/>
            <a:endParaRPr lang="ru-RU" sz="800" b="1" dirty="0" smtClean="0">
              <a:solidFill>
                <a:srgbClr val="423D67"/>
              </a:solidFill>
            </a:endParaRPr>
          </a:p>
          <a:p>
            <a:r>
              <a:rPr lang="ru-RU" b="1" dirty="0">
                <a:solidFill>
                  <a:srgbClr val="423D67"/>
                </a:solidFill>
              </a:rPr>
              <a:t>Решили:</a:t>
            </a:r>
          </a:p>
          <a:p>
            <a:r>
              <a:rPr lang="ru-RU" b="1" dirty="0">
                <a:solidFill>
                  <a:srgbClr val="423D67"/>
                </a:solidFill>
              </a:rPr>
              <a:t>1. Использовать в работе перечень документации, подготовка которой осуществляется воспитателями при реализации основных образовательных </a:t>
            </a:r>
            <a:r>
              <a:rPr lang="ru-RU" b="1" dirty="0" smtClean="0">
                <a:solidFill>
                  <a:srgbClr val="423D67"/>
                </a:solidFill>
              </a:rPr>
              <a:t>программ: журнал посещаемости, календарно-тематический </a:t>
            </a:r>
            <a:r>
              <a:rPr lang="ru-RU" b="1" dirty="0">
                <a:solidFill>
                  <a:srgbClr val="423D67"/>
                </a:solidFill>
              </a:rPr>
              <a:t>план.</a:t>
            </a:r>
          </a:p>
          <a:p>
            <a:r>
              <a:rPr lang="ru-RU" b="1" dirty="0">
                <a:solidFill>
                  <a:srgbClr val="423D67"/>
                </a:solidFill>
              </a:rPr>
              <a:t>2. Создать рабочую группу по разработке форм ведения документов воспитателя (журнал посещаемости и календарно-тематический план).</a:t>
            </a:r>
          </a:p>
          <a:p>
            <a:r>
              <a:rPr lang="ru-RU" b="1" dirty="0">
                <a:solidFill>
                  <a:srgbClr val="423D67"/>
                </a:solidFill>
              </a:rPr>
              <a:t> </a:t>
            </a:r>
          </a:p>
          <a:p>
            <a:r>
              <a:rPr lang="ru-RU" dirty="0">
                <a:solidFill>
                  <a:srgbClr val="423D67"/>
                </a:solidFill>
              </a:rPr>
              <a:t>Голосовали:</a:t>
            </a:r>
          </a:p>
          <a:p>
            <a:r>
              <a:rPr lang="ru-RU" dirty="0">
                <a:solidFill>
                  <a:srgbClr val="423D67"/>
                </a:solidFill>
              </a:rPr>
              <a:t>За – 16 человек</a:t>
            </a:r>
          </a:p>
          <a:p>
            <a:r>
              <a:rPr lang="ru-RU" dirty="0">
                <a:solidFill>
                  <a:srgbClr val="423D67"/>
                </a:solidFill>
              </a:rPr>
              <a:t>Против - 0 человек</a:t>
            </a:r>
            <a:r>
              <a:rPr lang="ru-RU" dirty="0" smtClean="0">
                <a:solidFill>
                  <a:srgbClr val="423D67"/>
                </a:solidFill>
              </a:rPr>
              <a:t>.</a:t>
            </a:r>
            <a:endParaRPr lang="ru-RU" dirty="0">
              <a:solidFill>
                <a:srgbClr val="423D67"/>
              </a:solidFill>
            </a:endParaRPr>
          </a:p>
          <a:p>
            <a:pPr algn="r"/>
            <a:r>
              <a:rPr lang="ru-RU" dirty="0">
                <a:solidFill>
                  <a:srgbClr val="423D67"/>
                </a:solidFill>
              </a:rPr>
              <a:t>Председатель  </a:t>
            </a:r>
            <a:r>
              <a:rPr lang="ru-RU" dirty="0" smtClean="0">
                <a:solidFill>
                  <a:srgbClr val="423D67"/>
                </a:solidFill>
              </a:rPr>
              <a:t>_________ </a:t>
            </a:r>
            <a:r>
              <a:rPr lang="ru-RU" dirty="0">
                <a:solidFill>
                  <a:srgbClr val="423D67"/>
                </a:solidFill>
              </a:rPr>
              <a:t>Петрова С.П</a:t>
            </a:r>
            <a:r>
              <a:rPr lang="ru-RU" dirty="0" smtClean="0">
                <a:solidFill>
                  <a:srgbClr val="423D67"/>
                </a:solidFill>
              </a:rPr>
              <a:t>.</a:t>
            </a:r>
            <a:endParaRPr lang="ru-RU" dirty="0">
              <a:solidFill>
                <a:srgbClr val="423D67"/>
              </a:solidFill>
            </a:endParaRPr>
          </a:p>
          <a:p>
            <a:pPr algn="r"/>
            <a:r>
              <a:rPr lang="ru-RU" dirty="0">
                <a:solidFill>
                  <a:srgbClr val="423D67"/>
                </a:solidFill>
              </a:rPr>
              <a:t>Секретарь    </a:t>
            </a:r>
            <a:r>
              <a:rPr lang="ru-RU" dirty="0" smtClean="0">
                <a:solidFill>
                  <a:srgbClr val="423D67"/>
                </a:solidFill>
              </a:rPr>
              <a:t>  </a:t>
            </a:r>
            <a:r>
              <a:rPr lang="ru-RU" dirty="0">
                <a:solidFill>
                  <a:srgbClr val="423D67"/>
                </a:solidFill>
              </a:rPr>
              <a:t>_________ Сидорова В.С</a:t>
            </a:r>
            <a:r>
              <a:rPr lang="ru-RU" b="1" dirty="0">
                <a:solidFill>
                  <a:srgbClr val="423D67"/>
                </a:solidFill>
              </a:rPr>
              <a:t>.</a:t>
            </a:r>
          </a:p>
          <a:p>
            <a:pPr lvl="0"/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24050" y="1212709"/>
            <a:ext cx="6553200" cy="821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423D67"/>
                </a:solidFill>
              </a:rPr>
              <a:t>Какие нормативные документы организации, регулирующие образовательные отношения, необходимо разработать, а в какие внести изменения в соответствии с требованиями, установленных частями 6.1 и 6.2 статьи 47 №273-ФЗ, приказом № 779? </a:t>
            </a:r>
          </a:p>
        </p:txBody>
      </p:sp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 rotWithShape="1">
          <a:blip r:embed="rId2"/>
          <a:srcRect l="25888" r="21310" b="6661"/>
          <a:stretch/>
        </p:blipFill>
        <p:spPr bwMode="auto">
          <a:xfrm>
            <a:off x="9535594" y="2114549"/>
            <a:ext cx="3913705" cy="60394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62100" y="2949073"/>
            <a:ext cx="123444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buFont typeface="Wingdings" pitchFamily="2" charset="2" panose="05000000000000000000"/>
              <a:buChar char="Ø"/>
            </a:pPr>
            <a:r>
              <a:rPr lang="ru-RU" sz="3600" b="1" i="1" dirty="0">
                <a:solidFill>
                  <a:srgbClr val="423D67"/>
                </a:solidFill>
              </a:rPr>
              <a:t>Трудовой договор.</a:t>
            </a:r>
            <a:endParaRPr lang="ru-RU" sz="3600" b="1" dirty="0">
              <a:solidFill>
                <a:srgbClr val="423D67"/>
              </a:solidFill>
            </a:endParaRPr>
          </a:p>
          <a:p>
            <a:pPr marL="571500" indent="-571500" algn="just">
              <a:buFont typeface="Wingdings" pitchFamily="2" charset="2" panose="05000000000000000000"/>
              <a:buChar char="Ø"/>
            </a:pPr>
            <a:r>
              <a:rPr lang="ru-RU" sz="3600" b="1" i="1" dirty="0" smtClean="0">
                <a:solidFill>
                  <a:srgbClr val="423D67"/>
                </a:solidFill>
              </a:rPr>
              <a:t>Должностная </a:t>
            </a:r>
            <a:r>
              <a:rPr lang="ru-RU" sz="3600" b="1" i="1" dirty="0">
                <a:solidFill>
                  <a:srgbClr val="423D67"/>
                </a:solidFill>
              </a:rPr>
              <a:t>инструкция </a:t>
            </a:r>
            <a:r>
              <a:rPr lang="ru-RU" sz="3600" b="1" i="1" dirty="0" smtClean="0">
                <a:solidFill>
                  <a:srgbClr val="423D67"/>
                </a:solidFill>
              </a:rPr>
              <a:t>воспитателя;</a:t>
            </a:r>
            <a:endParaRPr lang="ru-RU" sz="3600" b="1" dirty="0">
              <a:solidFill>
                <a:srgbClr val="423D67"/>
              </a:solidFill>
            </a:endParaRPr>
          </a:p>
          <a:p>
            <a:pPr marL="571500" indent="-571500" algn="just">
              <a:buFont typeface="Wingdings" pitchFamily="2" charset="2" panose="05000000000000000000"/>
              <a:buChar char="Ø"/>
            </a:pPr>
            <a:r>
              <a:rPr lang="ru-RU" sz="3600" b="1" i="1" dirty="0" smtClean="0">
                <a:solidFill>
                  <a:srgbClr val="423D67"/>
                </a:solidFill>
              </a:rPr>
              <a:t>Номенклатура дел;</a:t>
            </a:r>
            <a:endParaRPr lang="ru-RU" sz="3600" b="1" dirty="0">
              <a:solidFill>
                <a:srgbClr val="423D67"/>
              </a:solidFill>
            </a:endParaRPr>
          </a:p>
          <a:p>
            <a:pPr marL="571500" indent="-571500" algn="just">
              <a:buFont typeface="Wingdings" pitchFamily="2" charset="2" panose="05000000000000000000"/>
              <a:buChar char="Ø"/>
            </a:pPr>
            <a:r>
              <a:rPr lang="ru-RU" sz="3600" b="1" i="1" dirty="0" smtClean="0">
                <a:solidFill>
                  <a:srgbClr val="423D67"/>
                </a:solidFill>
              </a:rPr>
              <a:t>Правила </a:t>
            </a:r>
            <a:r>
              <a:rPr lang="ru-RU" sz="3600" b="1" i="1" dirty="0">
                <a:solidFill>
                  <a:srgbClr val="423D67"/>
                </a:solidFill>
              </a:rPr>
              <a:t>внутреннего трудового распорядка </a:t>
            </a:r>
            <a:r>
              <a:rPr lang="ru-RU" sz="3600" b="1" i="1" dirty="0" smtClean="0">
                <a:solidFill>
                  <a:srgbClr val="423D67"/>
                </a:solidFill>
              </a:rPr>
              <a:t>работников;</a:t>
            </a:r>
            <a:endParaRPr lang="ru-RU" sz="3600" b="1" dirty="0">
              <a:solidFill>
                <a:srgbClr val="423D67"/>
              </a:solidFill>
            </a:endParaRPr>
          </a:p>
          <a:p>
            <a:pPr marL="571500" indent="-571500" algn="just">
              <a:buFont typeface="Wingdings" pitchFamily="2" charset="2" panose="05000000000000000000"/>
              <a:buChar char="Ø"/>
            </a:pPr>
            <a:r>
              <a:rPr lang="ru-RU" sz="3600" b="1" i="1" dirty="0" smtClean="0">
                <a:solidFill>
                  <a:srgbClr val="423D67"/>
                </a:solidFill>
              </a:rPr>
              <a:t>Положение </a:t>
            </a:r>
            <a:r>
              <a:rPr lang="ru-RU" sz="3600" b="1" i="1" dirty="0">
                <a:solidFill>
                  <a:srgbClr val="423D67"/>
                </a:solidFill>
              </a:rPr>
              <a:t>о внутренней системе оценки качества </a:t>
            </a:r>
            <a:r>
              <a:rPr lang="ru-RU" sz="3600" b="1" i="1" dirty="0" smtClean="0">
                <a:solidFill>
                  <a:srgbClr val="423D67"/>
                </a:solidFill>
              </a:rPr>
              <a:t>образования;</a:t>
            </a:r>
            <a:endParaRPr lang="ru-RU" sz="3600" b="1" dirty="0">
              <a:solidFill>
                <a:srgbClr val="423D67"/>
              </a:solidFill>
            </a:endParaRPr>
          </a:p>
          <a:p>
            <a:pPr marL="571500" indent="-571500" algn="just">
              <a:buFont typeface="Wingdings" pitchFamily="2" charset="2" panose="05000000000000000000"/>
              <a:buChar char="Ø"/>
            </a:pPr>
            <a:r>
              <a:rPr lang="ru-RU" sz="3600" b="1" i="1" dirty="0" smtClean="0">
                <a:solidFill>
                  <a:srgbClr val="423D67"/>
                </a:solidFill>
              </a:rPr>
              <a:t>Положение </a:t>
            </a:r>
            <a:r>
              <a:rPr lang="ru-RU" sz="3600" b="1" i="1" dirty="0">
                <a:solidFill>
                  <a:srgbClr val="423D67"/>
                </a:solidFill>
              </a:rPr>
              <a:t>о педагогической диагностике достижения планируемых </a:t>
            </a:r>
            <a:r>
              <a:rPr lang="ru-RU" sz="3600" b="1" i="1" dirty="0" smtClean="0">
                <a:solidFill>
                  <a:srgbClr val="423D67"/>
                </a:solidFill>
              </a:rPr>
              <a:t>результатов;</a:t>
            </a:r>
            <a:endParaRPr lang="ru-RU" sz="3600" b="1" dirty="0">
              <a:solidFill>
                <a:srgbClr val="423D67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62100" y="1036707"/>
            <a:ext cx="130234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423D67"/>
                </a:solidFill>
              </a:rPr>
              <a:t>ПЕРЕЧЕНЬ ДОКУМЕНТОВ, нуждающихся в корректировке</a:t>
            </a:r>
            <a:endParaRPr lang="ru-RU" sz="4000" b="1" dirty="0">
              <a:solidFill>
                <a:srgbClr val="423D67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3050" y="565070"/>
            <a:ext cx="129540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dirty="0" smtClean="0">
                <a:solidFill>
                  <a:srgbClr val="423D67"/>
                </a:solidFill>
              </a:rPr>
              <a:t>ДОЛЖНОСТНАЯ ИНСТРУКЦИЯ ВОСПИТАТЕЛЯ </a:t>
            </a:r>
            <a:r>
              <a:rPr lang="ru-RU" sz="3200" b="1" dirty="0" smtClean="0">
                <a:solidFill>
                  <a:srgbClr val="423D67"/>
                </a:solidFill>
              </a:rPr>
              <a:t> </a:t>
            </a:r>
          </a:p>
          <a:p>
            <a:pPr algn="just"/>
            <a:r>
              <a:rPr lang="ru-RU" sz="2800" dirty="0" smtClean="0">
                <a:solidFill>
                  <a:srgbClr val="423D67"/>
                </a:solidFill>
              </a:rPr>
              <a:t>(с учетом требований, установленных  частями 6.1. и  6.2 статьи 47 № 273-ФЗ, приказом № 779)</a:t>
            </a:r>
            <a:endParaRPr lang="ru-RU" sz="2800" dirty="0">
              <a:solidFill>
                <a:srgbClr val="423D67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flipV="1">
            <a:off x="10953750" y="4432207"/>
            <a:ext cx="873561" cy="875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СТАЛО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352550" y="2346453"/>
            <a:ext cx="12573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>
                <a:solidFill>
                  <a:srgbClr val="423D67"/>
                </a:solidFill>
              </a:rPr>
              <a:t>П.2.23. Ведет в установленном порядке следующую документацию:</a:t>
            </a:r>
          </a:p>
        </p:txBody>
      </p:sp>
      <p:graphicFrame>
        <p:nvGraphicFramePr>
          <p:cNvPr id="8" name="Таблица 7"/>
          <p:cNvGraphicFramePr>
            <a:graphicFrameLocks xmlns:a="http://schemas.openxmlformats.org/drawingml/2006/main" noGrp="1"/>
          </p:cNvGraphicFramePr>
          <p:nvPr/>
        </p:nvGraphicFramePr>
        <p:xfrm>
          <a:off x="923925" y="3632790"/>
          <a:ext cx="13430250" cy="496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15125"/>
                <a:gridCol w="6715125"/>
              </a:tblGrid>
              <a:tr h="4624299">
                <a:tc>
                  <a:txBody>
                    <a:bodyPr/>
                    <a:lstStyle/>
                    <a:p>
                      <a:pPr marL="457200" indent="-457200">
                        <a:buFontTx/>
                        <a:buChar char="-"/>
                      </a:pPr>
                      <a:r>
                        <a:rPr lang="ru-RU" sz="3200" dirty="0" smtClean="0"/>
                        <a:t>Перспективный план;</a:t>
                      </a:r>
                    </a:p>
                    <a:p>
                      <a:pPr marL="457200" indent="-457200">
                        <a:buFontTx/>
                        <a:buChar char="-"/>
                      </a:pPr>
                      <a:r>
                        <a:rPr lang="ru-RU" sz="3200" dirty="0" smtClean="0"/>
                        <a:t>План воспитательно-образовательной работы;</a:t>
                      </a:r>
                    </a:p>
                    <a:p>
                      <a:pPr marL="457200" indent="-457200">
                        <a:buFontTx/>
                        <a:buChar char="-"/>
                      </a:pPr>
                      <a:r>
                        <a:rPr lang="ru-RU" sz="3200" dirty="0" smtClean="0"/>
                        <a:t>- журнал (табель) посещения воспитанников ДОО</a:t>
                      </a:r>
                    </a:p>
                    <a:p>
                      <a:pPr marL="457200" indent="-457200">
                        <a:buFontTx/>
                        <a:buChar char="-"/>
                      </a:pPr>
                      <a:r>
                        <a:rPr lang="ru-RU" sz="3200" dirty="0" smtClean="0"/>
                        <a:t>Паспорт группы</a:t>
                      </a:r>
                    </a:p>
                    <a:p>
                      <a:pPr marL="457200" indent="-457200">
                        <a:buFontTx/>
                        <a:buChar char="-"/>
                      </a:pPr>
                      <a:r>
                        <a:rPr lang="ru-RU" sz="3200" dirty="0" smtClean="0"/>
                        <a:t>Протоколы родительских собраний</a:t>
                      </a:r>
                    </a:p>
                    <a:p>
                      <a:pPr marL="457200" indent="-457200">
                        <a:buFontTx/>
                        <a:buChar char="-"/>
                      </a:pPr>
                      <a:r>
                        <a:rPr lang="ru-RU" sz="3200" dirty="0" err="1" smtClean="0"/>
                        <a:t>Диагностичские</a:t>
                      </a:r>
                      <a:r>
                        <a:rPr lang="ru-RU" sz="3200" dirty="0" smtClean="0"/>
                        <a:t> материалы;</a:t>
                      </a:r>
                    </a:p>
                    <a:p>
                      <a:pPr marL="457200" indent="-457200">
                        <a:buFontTx/>
                        <a:buChar char="-"/>
                      </a:pPr>
                      <a:r>
                        <a:rPr lang="ru-RU" sz="3200" dirty="0" smtClean="0"/>
                        <a:t>Другую документацию</a:t>
                      </a:r>
                      <a:r>
                        <a:rPr lang="ru-RU" sz="3200" dirty="0" smtClean="0"/>
                        <a:t>.</a:t>
                      </a:r>
                      <a:endParaRPr lang="ru-RU" sz="3200" dirty="0" smtClean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-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sz="3200" baseline="0" dirty="0" smtClean="0"/>
                        <a:t>Ж</a:t>
                      </a:r>
                      <a:r>
                        <a:rPr lang="ru-RU" sz="3200" dirty="0" smtClean="0"/>
                        <a:t>урнал посещаемости;</a:t>
                      </a:r>
                    </a:p>
                    <a:p>
                      <a:r>
                        <a:rPr lang="ru-RU" sz="3200" dirty="0" smtClean="0"/>
                        <a:t>-</a:t>
                      </a:r>
                      <a:r>
                        <a:rPr lang="ru-RU" sz="3200" baseline="0" dirty="0" smtClean="0"/>
                        <a:t> Календарно-тематический план.</a:t>
                      </a:r>
                      <a:endParaRPr lang="ru-RU" sz="3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806118" y="2986459"/>
            <a:ext cx="14125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БЫЛО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881078" y="2986458"/>
            <a:ext cx="15094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B050"/>
                </a:solidFill>
              </a:rPr>
              <a:t>СТАЛО</a:t>
            </a:r>
            <a:endParaRPr lang="ru-RU" sz="3600" b="1" dirty="0">
              <a:solidFill>
                <a:srgbClr val="00B05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38315" y="8896350"/>
            <a:ext cx="88036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>
                <a:solidFill>
                  <a:srgbClr val="FF0000"/>
                </a:solidFill>
              </a:rPr>
              <a:t>! 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076700" y="9181813"/>
            <a:ext cx="9333645" cy="8756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423D67"/>
                </a:solidFill>
              </a:rPr>
              <a:t>Утверждается руководителем</a:t>
            </a:r>
          </a:p>
          <a:p>
            <a:r>
              <a:rPr lang="ru-RU" b="1" dirty="0" smtClean="0">
                <a:solidFill>
                  <a:srgbClr val="423D67"/>
                </a:solidFill>
              </a:rPr>
              <a:t>Согласовывается с председателем профсоюзного комитета ДОО</a:t>
            </a:r>
            <a:endParaRPr lang="ru-RU" b="1" dirty="0">
              <a:solidFill>
                <a:srgbClr val="423D67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/>
        </p:blipFill>
        <p:spPr bwMode="auto">
          <a:xfrm>
            <a:off x="914400" y="2763837"/>
            <a:ext cx="13296900" cy="572075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5136288" y="1047750"/>
            <a:ext cx="48531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423D67"/>
                </a:solidFill>
              </a:rPr>
              <a:t>ТРУДОВОЙ ДОГОВОР</a:t>
            </a:r>
            <a:endParaRPr lang="ru-RU" sz="4000" b="1" dirty="0">
              <a:solidFill>
                <a:srgbClr val="423D67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14550" y="1314450"/>
            <a:ext cx="115443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423D67"/>
                </a:solidFill>
              </a:rPr>
              <a:t>ПРАВИЛА ВНУТРЕННЕГО  ТРУДОВОГО РАСПОРЯДКА РАБОТНИКОВ</a:t>
            </a:r>
            <a:endParaRPr lang="ru-RU" sz="4000" b="1" dirty="0">
              <a:solidFill>
                <a:srgbClr val="423D67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23900" y="3413369"/>
            <a:ext cx="13411199" cy="3253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423D67"/>
                </a:solidFill>
                <a:hlinkClick r:id="rId2"/>
              </a:rPr>
              <a:t>Федеральный закон от 29.12.2012 N 273-ФЗ (ред. от 31.07.2025) "Об образовании в Российской Федерации"</a:t>
            </a:r>
            <a:endParaRPr lang="ru-RU" sz="3600" b="1" dirty="0">
              <a:solidFill>
                <a:srgbClr val="423D67"/>
              </a:solidFill>
            </a:endParaRPr>
          </a:p>
          <a:p>
            <a:endParaRPr lang="ru-RU" sz="3600" b="1" dirty="0" smtClean="0">
              <a:solidFill>
                <a:srgbClr val="423D67"/>
              </a:solidFill>
            </a:endParaRPr>
          </a:p>
          <a:p>
            <a:r>
              <a:rPr lang="ru-RU" sz="3600" b="1" dirty="0" smtClean="0">
                <a:solidFill>
                  <a:srgbClr val="423D67"/>
                </a:solidFill>
              </a:rPr>
              <a:t>Статья </a:t>
            </a:r>
            <a:r>
              <a:rPr lang="ru-RU" sz="3600" b="1" dirty="0">
                <a:solidFill>
                  <a:srgbClr val="423D67"/>
                </a:solidFill>
              </a:rPr>
              <a:t>47. Правовой статус педагогических работников. Права и свободы педагогических работников, гарантии их реализации</a:t>
            </a:r>
          </a:p>
          <a:p>
            <a:endParaRPr lang="ru-RU" dirty="0"/>
          </a:p>
        </p:txBody>
      </p:sp>
      <p:sp>
        <p:nvSpPr>
          <p:cNvPr id="5" name="Стрелка вниз 4"/>
          <p:cNvSpPr/>
          <p:nvPr/>
        </p:nvSpPr>
        <p:spPr>
          <a:xfrm>
            <a:off x="5610224" y="6305550"/>
            <a:ext cx="4029075" cy="1581150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916919" y="8478619"/>
            <a:ext cx="74156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423D67"/>
                </a:solidFill>
              </a:rPr>
              <a:t>Раздел «РАБОЧЕЕ ВРЕМЯ И ОТДЫХ»</a:t>
            </a:r>
            <a:endParaRPr lang="ru-RU" sz="3600" b="1" dirty="0">
              <a:solidFill>
                <a:srgbClr val="423D67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<Relationships xmlns="http://schemas.openxmlformats.org/package/2006/relationships"></Relationships>
</file>

<file path=ppt/theme/_rels/theme2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ppt/theme/theme2.xml><?xml version="1.0" encoding="utf-8"?>
<a:theme xmlns:a="http://schemas.openxmlformats.org/drawingml/2006/main" xmlns:r="http://schemas.openxmlformats.org/officeDocument/2006/relationships" xmlns:p="http://schemas.openxmlformats.org/presentation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15224</TotalTime>
  <Pages>0</Pages>
  <Words>440</Words>
  <Characters>0</Characters>
  <CharactersWithSpaces>0</CharactersWithSpaces>
  <Application>Р7-Офис/2025.2.2.831</Application>
  <DocSecurity>0</DocSecurity>
  <PresentationFormat>Произвольный</PresentationFormat>
  <Lines>0</Lines>
  <Paragraphs>104</Paragraphs>
  <Slides>15</Slides>
  <Notes>0</Notes>
  <HiddenSlides>0</HiddenSlides>
  <MMClips>0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Куплинов Ярослав</dc:creator>
  <cp:keywords/>
  <dc:description/>
  <dc:identifier/>
  <dc:language/>
  <cp:lastModifiedBy>ovti</cp:lastModifiedBy>
  <cp:revision>949</cp:revision>
  <cp:lastPrinted>2025-08-22T03:08:41Z</cp:lastPrinted>
  <dcterms:created xsi:type="dcterms:W3CDTF">2020-06-19T06:58:49Z</dcterms:created>
  <dcterms:modified xsi:type="dcterms:W3CDTF">2025-08-23T08:30:20Z</dcterms:modified>
  <cp:category/>
  <cp:contentStatus/>
  <cp:version/>
</cp:coreProperties>
</file>